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92" r:id="rId2"/>
    <p:sldId id="256" r:id="rId3"/>
    <p:sldId id="289" r:id="rId4"/>
    <p:sldId id="257" r:id="rId5"/>
    <p:sldId id="258" r:id="rId6"/>
    <p:sldId id="259" r:id="rId7"/>
    <p:sldId id="260" r:id="rId8"/>
    <p:sldId id="261" r:id="rId9"/>
    <p:sldId id="262" r:id="rId10"/>
    <p:sldId id="270" r:id="rId11"/>
    <p:sldId id="263" r:id="rId12"/>
    <p:sldId id="266" r:id="rId13"/>
    <p:sldId id="264" r:id="rId14"/>
    <p:sldId id="271" r:id="rId15"/>
    <p:sldId id="274" r:id="rId16"/>
    <p:sldId id="265" r:id="rId17"/>
    <p:sldId id="276" r:id="rId18"/>
    <p:sldId id="277" r:id="rId19"/>
    <p:sldId id="278" r:id="rId20"/>
    <p:sldId id="279" r:id="rId21"/>
    <p:sldId id="275" r:id="rId22"/>
    <p:sldId id="280" r:id="rId23"/>
    <p:sldId id="281" r:id="rId24"/>
    <p:sldId id="282" r:id="rId25"/>
    <p:sldId id="283" r:id="rId26"/>
    <p:sldId id="284" r:id="rId27"/>
    <p:sldId id="285" r:id="rId28"/>
    <p:sldId id="286" r:id="rId29"/>
    <p:sldId id="288" r:id="rId30"/>
    <p:sldId id="291" r:id="rId31"/>
    <p:sldId id="29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55" autoAdjust="0"/>
    <p:restoredTop sz="77789" autoAdjust="0"/>
  </p:normalViewPr>
  <p:slideViewPr>
    <p:cSldViewPr>
      <p:cViewPr varScale="1">
        <p:scale>
          <a:sx n="88" d="100"/>
          <a:sy n="88" d="100"/>
        </p:scale>
        <p:origin x="-2250"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E6A818-76C5-4ABE-9235-251C4F7A46BC}" type="datetimeFigureOut">
              <a:rPr lang="en-US" smtClean="0"/>
              <a:t>9/8/2010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D363D6-D4DA-49C2-AB91-3EA8213761DF}" type="slidenum">
              <a:rPr lang="en-US" smtClean="0"/>
              <a:t>‹#›</a:t>
            </a:fld>
            <a:endParaRPr lang="en-US"/>
          </a:p>
        </p:txBody>
      </p:sp>
    </p:spTree>
    <p:extLst>
      <p:ext uri="{BB962C8B-B14F-4D97-AF65-F5344CB8AC3E}">
        <p14:creationId xmlns:p14="http://schemas.microsoft.com/office/powerpoint/2010/main" val="72333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“time,” we mean the</a:t>
            </a:r>
            <a:r>
              <a:rPr lang="en-US" baseline="0" dirty="0" smtClean="0"/>
              <a:t> web according to Microsoft</a:t>
            </a:r>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4</a:t>
            </a:fld>
            <a:endParaRPr lang="en-US"/>
          </a:p>
        </p:txBody>
      </p:sp>
    </p:spTree>
    <p:extLst>
      <p:ext uri="{BB962C8B-B14F-4D97-AF65-F5344CB8AC3E}">
        <p14:creationId xmlns:p14="http://schemas.microsoft.com/office/powerpoint/2010/main" val="2909586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Courtesy of: </a:t>
            </a:r>
            <a:r>
              <a:rPr lang="en-US" dirty="0" smtClean="0"/>
              <a:t>http://</a:t>
            </a:r>
            <a:r>
              <a:rPr lang="en-US" smtClean="0"/>
              <a:t>www.flickr.com/photos/38446022@N00/3843482099/</a:t>
            </a:r>
            <a:endParaRPr lang="en-US" dirty="0" smtClean="0"/>
          </a:p>
        </p:txBody>
      </p:sp>
      <p:sp>
        <p:nvSpPr>
          <p:cNvPr id="4" name="Slide Number Placeholder 3"/>
          <p:cNvSpPr>
            <a:spLocks noGrp="1"/>
          </p:cNvSpPr>
          <p:nvPr>
            <p:ph type="sldNum" sz="quarter" idx="10"/>
          </p:nvPr>
        </p:nvSpPr>
        <p:spPr/>
        <p:txBody>
          <a:bodyPr/>
          <a:lstStyle/>
          <a:p>
            <a:fld id="{B2D363D6-D4DA-49C2-AB91-3EA8213761DF}" type="slidenum">
              <a:rPr lang="en-US" smtClean="0"/>
              <a:t>17</a:t>
            </a:fld>
            <a:endParaRPr lang="en-US"/>
          </a:p>
        </p:txBody>
      </p:sp>
    </p:spTree>
    <p:extLst>
      <p:ext uri="{BB962C8B-B14F-4D97-AF65-F5344CB8AC3E}">
        <p14:creationId xmlns:p14="http://schemas.microsoft.com/office/powerpoint/2010/main" val="1189946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Courtesy of: http://www.flickr.com/photos/jonathanbeard/3323613107/in/photostream/</a:t>
            </a:r>
          </a:p>
          <a:p>
            <a:endParaRPr lang="en-US" dirty="0" smtClean="0"/>
          </a:p>
          <a:p>
            <a:r>
              <a:rPr lang="en-US" dirty="0" smtClean="0"/>
              <a:t>The Jedi</a:t>
            </a:r>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18</a:t>
            </a:fld>
            <a:endParaRPr lang="en-US"/>
          </a:p>
        </p:txBody>
      </p:sp>
    </p:spTree>
    <p:extLst>
      <p:ext uri="{BB962C8B-B14F-4D97-AF65-F5344CB8AC3E}">
        <p14:creationId xmlns:p14="http://schemas.microsoft.com/office/powerpoint/2010/main" val="191337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Typically, design-heavy</a:t>
            </a:r>
            <a:r>
              <a:rPr lang="en-US" baseline="0" dirty="0" smtClean="0"/>
              <a:t> companies who turn out sites for others.</a:t>
            </a:r>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19</a:t>
            </a:fld>
            <a:endParaRPr lang="en-US"/>
          </a:p>
        </p:txBody>
      </p:sp>
    </p:spTree>
    <p:extLst>
      <p:ext uri="{BB962C8B-B14F-4D97-AF65-F5344CB8AC3E}">
        <p14:creationId xmlns:p14="http://schemas.microsoft.com/office/powerpoint/2010/main" val="3679893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MySpace</a:t>
            </a:r>
            <a:r>
              <a:rPr lang="en-US" baseline="0" dirty="0" smtClean="0"/>
              <a:t> Page Modder. The person who uses an app like WordPress to get their own site, downloads and theme and then hacks the php files enough to get the site to their liking</a:t>
            </a:r>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20</a:t>
            </a:fld>
            <a:endParaRPr lang="en-US"/>
          </a:p>
        </p:txBody>
      </p:sp>
    </p:spTree>
    <p:extLst>
      <p:ext uri="{BB962C8B-B14F-4D97-AF65-F5344CB8AC3E}">
        <p14:creationId xmlns:p14="http://schemas.microsoft.com/office/powerpoint/2010/main" val="4133466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Courtesy of: http://www.flickr.com/photos/kwl/4637797463/</a:t>
            </a:r>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26</a:t>
            </a:fld>
            <a:endParaRPr lang="en-US"/>
          </a:p>
        </p:txBody>
      </p:sp>
    </p:spTree>
    <p:extLst>
      <p:ext uri="{BB962C8B-B14F-4D97-AF65-F5344CB8AC3E}">
        <p14:creationId xmlns:p14="http://schemas.microsoft.com/office/powerpoint/2010/main" val="500500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Theme: “there might be something to this web thing”</a:t>
            </a:r>
          </a:p>
          <a:p>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5</a:t>
            </a:fld>
            <a:endParaRPr lang="en-US"/>
          </a:p>
        </p:txBody>
      </p:sp>
    </p:spTree>
    <p:extLst>
      <p:ext uri="{BB962C8B-B14F-4D97-AF65-F5344CB8AC3E}">
        <p14:creationId xmlns:p14="http://schemas.microsoft.com/office/powerpoint/2010/main" val="988456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THEME</a:t>
            </a:r>
            <a:r>
              <a:rPr lang="en-US" sz="1200" b="0" i="0" u="none" strike="noStrike" kern="1200" baseline="0" dirty="0" smtClean="0">
                <a:solidFill>
                  <a:schemeClr val="tx1"/>
                </a:solidFill>
                <a:latin typeface="+mn-lt"/>
                <a:ea typeface="+mn-ea"/>
                <a:cs typeface="+mn-cs"/>
              </a:rPr>
              <a:t>: A </a:t>
            </a:r>
            <a:r>
              <a:rPr lang="en-US" sz="1200" b="0" i="0" u="none" strike="noStrike" kern="1200" baseline="0" dirty="0" err="1" smtClean="0">
                <a:solidFill>
                  <a:schemeClr val="tx1"/>
                </a:solidFill>
                <a:latin typeface="+mn-lt"/>
                <a:ea typeface="+mn-ea"/>
                <a:cs typeface="+mn-cs"/>
              </a:rPr>
              <a:t>stateful</a:t>
            </a:r>
            <a:r>
              <a:rPr lang="en-US" sz="1200" b="0" i="0" u="none" strike="noStrike" kern="1200" baseline="0" dirty="0" smtClean="0">
                <a:solidFill>
                  <a:schemeClr val="tx1"/>
                </a:solidFill>
                <a:latin typeface="+mn-lt"/>
                <a:ea typeface="+mn-ea"/>
                <a:cs typeface="+mn-cs"/>
              </a:rPr>
              <a:t> abstraction over a stateless web</a:t>
            </a:r>
          </a:p>
          <a:p>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6</a:t>
            </a:fld>
            <a:endParaRPr lang="en-US"/>
          </a:p>
        </p:txBody>
      </p:sp>
    </p:spTree>
    <p:extLst>
      <p:ext uri="{BB962C8B-B14F-4D97-AF65-F5344CB8AC3E}">
        <p14:creationId xmlns:p14="http://schemas.microsoft.com/office/powerpoint/2010/main" val="1738045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THEME:</a:t>
            </a:r>
            <a:r>
              <a:rPr lang="en-US" sz="1200" b="0" i="0" u="none" strike="noStrike" kern="1200" baseline="0" dirty="0" smtClean="0">
                <a:solidFill>
                  <a:schemeClr val="tx1"/>
                </a:solidFill>
                <a:latin typeface="+mn-lt"/>
                <a:ea typeface="+mn-ea"/>
                <a:cs typeface="+mn-cs"/>
              </a:rPr>
              <a:t> PLEASE don't leave us for Rails...</a:t>
            </a:r>
          </a:p>
          <a:p>
            <a:endParaRPr lang="en-US" sz="1200" b="0" i="0" u="none" strike="noStrike" kern="1200" baseline="0" dirty="0" smtClean="0">
              <a:solidFill>
                <a:schemeClr val="tx1"/>
              </a:solidFill>
              <a:latin typeface="+mn-lt"/>
              <a:ea typeface="+mn-ea"/>
              <a:cs typeface="+mn-cs"/>
            </a:endParaRPr>
          </a:p>
          <a:p>
            <a:pPr rtl="0"/>
            <a:r>
              <a:rPr lang="en-US" sz="1200" b="0" i="0" u="none" strike="noStrike" kern="1200" baseline="0" dirty="0" smtClean="0">
                <a:solidFill>
                  <a:schemeClr val="tx1"/>
                </a:solidFill>
                <a:latin typeface="+mn-lt"/>
                <a:ea typeface="+mn-ea"/>
                <a:cs typeface="+mn-cs"/>
              </a:rPr>
              <a:t>Model-View-Controller</a:t>
            </a:r>
          </a:p>
          <a:p>
            <a:pPr rtl="0"/>
            <a:r>
              <a:rPr lang="en-US" sz="1200" b="0" i="0" u="none" strike="noStrike" kern="1200" baseline="0" dirty="0" smtClean="0">
                <a:solidFill>
                  <a:schemeClr val="tx1"/>
                </a:solidFill>
                <a:latin typeface="+mn-lt"/>
                <a:ea typeface="+mn-ea"/>
                <a:cs typeface="+mn-cs"/>
              </a:rPr>
              <a:t>Re-Embracing the stateless web</a:t>
            </a:r>
          </a:p>
          <a:p>
            <a:pPr rtl="0"/>
            <a:r>
              <a:rPr lang="en-US" sz="1200" b="0" i="0" u="none" strike="noStrike" kern="1200" baseline="0" dirty="0" smtClean="0">
                <a:solidFill>
                  <a:schemeClr val="tx1"/>
                </a:solidFill>
                <a:latin typeface="+mn-lt"/>
                <a:ea typeface="+mn-ea"/>
                <a:cs typeface="+mn-cs"/>
              </a:rPr>
              <a:t>Clean Markup</a:t>
            </a:r>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7</a:t>
            </a:fld>
            <a:endParaRPr lang="en-US"/>
          </a:p>
        </p:txBody>
      </p:sp>
    </p:spTree>
    <p:extLst>
      <p:ext uri="{BB962C8B-B14F-4D97-AF65-F5344CB8AC3E}">
        <p14:creationId xmlns:p14="http://schemas.microsoft.com/office/powerpoint/2010/main" val="450367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baseline="0" dirty="0" smtClean="0">
                <a:solidFill>
                  <a:schemeClr val="tx1"/>
                </a:solidFill>
                <a:latin typeface="+mn-lt"/>
                <a:ea typeface="+mn-ea"/>
                <a:cs typeface="+mn-cs"/>
              </a:rPr>
              <a:t>THEME: </a:t>
            </a:r>
            <a:r>
              <a:rPr lang="en-US" sz="1200" b="0" i="0" u="none" strike="noStrike" kern="1200" baseline="0" dirty="0" smtClean="0">
                <a:solidFill>
                  <a:schemeClr val="tx1"/>
                </a:solidFill>
                <a:latin typeface="+mn-lt"/>
                <a:ea typeface="+mn-ea"/>
                <a:cs typeface="+mn-cs"/>
              </a:rPr>
              <a:t>Embracing the Community</a:t>
            </a:r>
          </a:p>
          <a:p>
            <a:pPr rtl="0"/>
            <a:endParaRPr lang="en-US" sz="1200" b="0" i="0" u="none" strike="noStrike" kern="1200" baseline="0" dirty="0" smtClean="0">
              <a:solidFill>
                <a:schemeClr val="tx1"/>
              </a:solidFill>
              <a:latin typeface="+mn-lt"/>
              <a:ea typeface="+mn-ea"/>
              <a:cs typeface="+mn-cs"/>
            </a:endParaRPr>
          </a:p>
          <a:p>
            <a:pPr rtl="0"/>
            <a:r>
              <a:rPr lang="en-US" sz="1200" b="0" i="0" u="none" strike="noStrike" kern="1200" baseline="0" dirty="0" smtClean="0">
                <a:solidFill>
                  <a:schemeClr val="tx1"/>
                </a:solidFill>
                <a:latin typeface="+mn-lt"/>
                <a:ea typeface="+mn-ea"/>
                <a:cs typeface="+mn-cs"/>
              </a:rPr>
              <a:t>Community: </a:t>
            </a:r>
            <a:r>
              <a:rPr lang="en-US" sz="1200" b="0" i="0" u="none" strike="noStrike" kern="1200" baseline="0" dirty="0" err="1" smtClean="0">
                <a:solidFill>
                  <a:schemeClr val="tx1"/>
                </a:solidFill>
                <a:latin typeface="+mn-lt"/>
                <a:ea typeface="+mn-ea"/>
                <a:cs typeface="+mn-cs"/>
              </a:rPr>
              <a:t>jQuery</a:t>
            </a:r>
            <a:r>
              <a:rPr lang="en-US" sz="1200" b="0" i="0" u="none" strike="noStrike" kern="1200" baseline="0" dirty="0" smtClean="0">
                <a:solidFill>
                  <a:schemeClr val="tx1"/>
                </a:solidFill>
                <a:latin typeface="+mn-lt"/>
                <a:ea typeface="+mn-ea"/>
                <a:cs typeface="+mn-cs"/>
              </a:rPr>
              <a:t> and Insider feedback</a:t>
            </a:r>
          </a:p>
          <a:p>
            <a:pPr rtl="0"/>
            <a:endParaRPr lang="en-US" sz="1200" b="0" i="0" u="none" strike="noStrike" kern="1200" baseline="0" dirty="0" smtClean="0">
              <a:solidFill>
                <a:schemeClr val="tx1"/>
              </a:solidFill>
              <a:latin typeface="+mn-lt"/>
              <a:ea typeface="+mn-ea"/>
              <a:cs typeface="+mn-cs"/>
            </a:endParaRPr>
          </a:p>
          <a:p>
            <a:pPr rtl="0"/>
            <a:r>
              <a:rPr lang="en-US" sz="1200" b="0" i="0" u="none" strike="noStrike" kern="1200" baseline="0" dirty="0" smtClean="0">
                <a:solidFill>
                  <a:schemeClr val="tx1"/>
                </a:solidFill>
                <a:latin typeface="+mn-lt"/>
                <a:ea typeface="+mn-ea"/>
                <a:cs typeface="+mn-cs"/>
              </a:rPr>
              <a:t>What were the high-point features?</a:t>
            </a:r>
          </a:p>
          <a:p>
            <a:pPr rtl="0"/>
            <a:r>
              <a:rPr lang="en-US" sz="1200" b="0" i="0" u="none" strike="noStrike" kern="1200" baseline="0" dirty="0" smtClean="0">
                <a:solidFill>
                  <a:schemeClr val="tx1"/>
                </a:solidFill>
                <a:latin typeface="+mn-lt"/>
                <a:ea typeface="+mn-ea"/>
                <a:cs typeface="+mn-cs"/>
              </a:rPr>
              <a:t>Data Annotations</a:t>
            </a:r>
          </a:p>
          <a:p>
            <a:pPr rtl="0"/>
            <a:r>
              <a:rPr lang="en-US" sz="1200" b="0" i="0" u="none" strike="noStrike" kern="1200" baseline="0" dirty="0" err="1" smtClean="0">
                <a:solidFill>
                  <a:schemeClr val="tx1"/>
                </a:solidFill>
                <a:latin typeface="+mn-lt"/>
                <a:ea typeface="+mn-ea"/>
                <a:cs typeface="+mn-cs"/>
              </a:rPr>
              <a:t>RenderAction</a:t>
            </a:r>
            <a:endParaRPr lang="en-US" sz="1200" b="0" i="0" u="none" strike="noStrike" kern="1200" baseline="0" dirty="0" smtClean="0">
              <a:solidFill>
                <a:schemeClr val="tx1"/>
              </a:solidFill>
              <a:latin typeface="+mn-lt"/>
              <a:ea typeface="+mn-ea"/>
              <a:cs typeface="+mn-cs"/>
            </a:endParaRPr>
          </a:p>
          <a:p>
            <a:pPr rtl="0"/>
            <a:r>
              <a:rPr lang="en-US" sz="1200" b="0" i="0" u="none" strike="noStrike" kern="1200" baseline="0" dirty="0" err="1" smtClean="0">
                <a:solidFill>
                  <a:schemeClr val="tx1"/>
                </a:solidFill>
                <a:latin typeface="+mn-lt"/>
                <a:ea typeface="+mn-ea"/>
                <a:cs typeface="+mn-cs"/>
              </a:rPr>
              <a:t>jQuery</a:t>
            </a:r>
            <a:endParaRPr lang="en-US" sz="1200" b="0" i="0" u="none" strike="noStrike" kern="1200" baseline="0" dirty="0" smtClean="0">
              <a:solidFill>
                <a:schemeClr val="tx1"/>
              </a:solidFill>
              <a:latin typeface="+mn-lt"/>
              <a:ea typeface="+mn-ea"/>
              <a:cs typeface="+mn-cs"/>
            </a:endParaRPr>
          </a:p>
          <a:p>
            <a:pPr rtl="0"/>
            <a:r>
              <a:rPr lang="en-US" sz="1200" b="0" i="0" u="none" strike="noStrike" kern="1200" baseline="0" dirty="0" smtClean="0">
                <a:solidFill>
                  <a:schemeClr val="tx1"/>
                </a:solidFill>
                <a:latin typeface="+mn-lt"/>
                <a:ea typeface="+mn-ea"/>
                <a:cs typeface="+mn-cs"/>
              </a:rPr>
              <a:t>Areas</a:t>
            </a:r>
          </a:p>
          <a:p>
            <a:pPr rtl="0"/>
            <a:r>
              <a:rPr lang="en-US" sz="1200" b="0" i="0" u="none" strike="noStrike" kern="1200" baseline="0" dirty="0" err="1" smtClean="0">
                <a:solidFill>
                  <a:schemeClr val="tx1"/>
                </a:solidFill>
                <a:latin typeface="+mn-lt"/>
                <a:ea typeface="+mn-ea"/>
                <a:cs typeface="+mn-cs"/>
              </a:rPr>
              <a:t>Templated</a:t>
            </a:r>
            <a:r>
              <a:rPr lang="en-US" sz="1200" b="0" i="0" u="none" strike="noStrike" kern="1200" baseline="0" dirty="0" smtClean="0">
                <a:solidFill>
                  <a:schemeClr val="tx1"/>
                </a:solidFill>
                <a:latin typeface="+mn-lt"/>
                <a:ea typeface="+mn-ea"/>
                <a:cs typeface="+mn-cs"/>
              </a:rPr>
              <a:t> Helpers </a:t>
            </a:r>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8</a:t>
            </a:fld>
            <a:endParaRPr lang="en-US"/>
          </a:p>
        </p:txBody>
      </p:sp>
    </p:spTree>
    <p:extLst>
      <p:ext uri="{BB962C8B-B14F-4D97-AF65-F5344CB8AC3E}">
        <p14:creationId xmlns:p14="http://schemas.microsoft.com/office/powerpoint/2010/main" val="2047821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Courtesy of: http://www.flickr.com/photos/houseofsims/3889890121/</a:t>
            </a:r>
          </a:p>
          <a:p>
            <a:endParaRPr lang="en-US" dirty="0" smtClean="0"/>
          </a:p>
          <a:p>
            <a:r>
              <a:rPr lang="en-US" dirty="0" smtClean="0"/>
              <a:t>Story</a:t>
            </a:r>
            <a:r>
              <a:rPr lang="en-US" baseline="0" dirty="0" smtClean="0"/>
              <a:t> about the Open Space in Nashville</a:t>
            </a:r>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12</a:t>
            </a:fld>
            <a:endParaRPr lang="en-US"/>
          </a:p>
        </p:txBody>
      </p:sp>
    </p:spTree>
    <p:extLst>
      <p:ext uri="{BB962C8B-B14F-4D97-AF65-F5344CB8AC3E}">
        <p14:creationId xmlns:p14="http://schemas.microsoft.com/office/powerpoint/2010/main" val="234446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courtesy of: http://www.flickr.com/photos/jurvetson/4477406692/</a:t>
            </a:r>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14</a:t>
            </a:fld>
            <a:endParaRPr lang="en-US"/>
          </a:p>
        </p:txBody>
      </p:sp>
    </p:spTree>
    <p:extLst>
      <p:ext uri="{BB962C8B-B14F-4D97-AF65-F5344CB8AC3E}">
        <p14:creationId xmlns:p14="http://schemas.microsoft.com/office/powerpoint/2010/main" val="365109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Photo courtesy of: http://www.flickr.com/photos/goosmurf/333861567/</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Do they all have the same </a:t>
            </a:r>
            <a:r>
              <a:rPr lang="en-US" sz="1200" kern="1200" dirty="0" err="1" smtClean="0">
                <a:solidFill>
                  <a:schemeClr val="tx1"/>
                </a:solidFill>
                <a:latin typeface="+mn-lt"/>
                <a:ea typeface="+mn-ea"/>
                <a:cs typeface="+mn-cs"/>
              </a:rPr>
              <a:t>goals?l</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Build the same kind of sites?</a:t>
            </a:r>
            <a:endParaRPr lang="en-US" sz="1200" b="1"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2D363D6-D4DA-49C2-AB91-3EA8213761DF}" type="slidenum">
              <a:rPr lang="en-US" smtClean="0"/>
              <a:t>15</a:t>
            </a:fld>
            <a:endParaRPr lang="en-US"/>
          </a:p>
        </p:txBody>
      </p:sp>
    </p:spTree>
    <p:extLst>
      <p:ext uri="{BB962C8B-B14F-4D97-AF65-F5344CB8AC3E}">
        <p14:creationId xmlns:p14="http://schemas.microsoft.com/office/powerpoint/2010/main" val="3929645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courtesy of:</a:t>
            </a:r>
            <a:r>
              <a:rPr lang="en-US" baseline="0" dirty="0" smtClean="0"/>
              <a:t> http://www.flickr.com/photos/chimothy27/3487954077/ </a:t>
            </a:r>
            <a:endParaRPr lang="en-US" dirty="0" smtClean="0"/>
          </a:p>
          <a:p>
            <a:endParaRPr lang="en-US" dirty="0" smtClean="0"/>
          </a:p>
          <a:p>
            <a:r>
              <a:rPr lang="en-US" dirty="0" smtClean="0"/>
              <a:t>Everyone!</a:t>
            </a:r>
          </a:p>
          <a:p>
            <a:endParaRPr lang="en-US" dirty="0" smtClean="0"/>
          </a:p>
          <a:p>
            <a:r>
              <a:rPr lang="en-US" dirty="0" smtClean="0"/>
              <a:t>MySpace Story</a:t>
            </a:r>
          </a:p>
          <a:p>
            <a:r>
              <a:rPr lang="en-US" dirty="0" smtClean="0"/>
              <a:t>Hobbyist</a:t>
            </a:r>
            <a:r>
              <a:rPr lang="en-US" baseline="0" dirty="0" smtClean="0"/>
              <a:t> developer</a:t>
            </a:r>
            <a:endParaRPr lang="en-US" dirty="0"/>
          </a:p>
        </p:txBody>
      </p:sp>
      <p:sp>
        <p:nvSpPr>
          <p:cNvPr id="4" name="Slide Number Placeholder 3"/>
          <p:cNvSpPr>
            <a:spLocks noGrp="1"/>
          </p:cNvSpPr>
          <p:nvPr>
            <p:ph type="sldNum" sz="quarter" idx="10"/>
          </p:nvPr>
        </p:nvSpPr>
        <p:spPr/>
        <p:txBody>
          <a:bodyPr/>
          <a:lstStyle/>
          <a:p>
            <a:fld id="{B2D363D6-D4DA-49C2-AB91-3EA8213761DF}" type="slidenum">
              <a:rPr lang="en-US" smtClean="0"/>
              <a:t>16</a:t>
            </a:fld>
            <a:endParaRPr lang="en-US"/>
          </a:p>
        </p:txBody>
      </p:sp>
    </p:spTree>
    <p:extLst>
      <p:ext uri="{BB962C8B-B14F-4D97-AF65-F5344CB8AC3E}">
        <p14:creationId xmlns:p14="http://schemas.microsoft.com/office/powerpoint/2010/main" val="310749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9803EF-7943-42E6-A430-6076B3EEFE89}" type="datetimeFigureOut">
              <a:rPr lang="en-US" smtClean="0"/>
              <a:t>9/8/2010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B484-18C8-4D62-8DD5-50528D3FC7CA}" type="slidenum">
              <a:rPr lang="en-US" smtClean="0"/>
              <a:t>‹#›</a:t>
            </a:fld>
            <a:endParaRPr lang="en-US"/>
          </a:p>
        </p:txBody>
      </p:sp>
    </p:spTree>
    <p:extLst>
      <p:ext uri="{BB962C8B-B14F-4D97-AF65-F5344CB8AC3E}">
        <p14:creationId xmlns:p14="http://schemas.microsoft.com/office/powerpoint/2010/main" val="216329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9803EF-7943-42E6-A430-6076B3EEFE89}" type="datetimeFigureOut">
              <a:rPr lang="en-US" smtClean="0"/>
              <a:t>9/8/2010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B484-18C8-4D62-8DD5-50528D3FC7CA}" type="slidenum">
              <a:rPr lang="en-US" smtClean="0"/>
              <a:t>‹#›</a:t>
            </a:fld>
            <a:endParaRPr lang="en-US"/>
          </a:p>
        </p:txBody>
      </p:sp>
    </p:spTree>
    <p:extLst>
      <p:ext uri="{BB962C8B-B14F-4D97-AF65-F5344CB8AC3E}">
        <p14:creationId xmlns:p14="http://schemas.microsoft.com/office/powerpoint/2010/main" val="3899202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9803EF-7943-42E6-A430-6076B3EEFE89}" type="datetimeFigureOut">
              <a:rPr lang="en-US" smtClean="0"/>
              <a:t>9/8/2010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B484-18C8-4D62-8DD5-50528D3FC7CA}" type="slidenum">
              <a:rPr lang="en-US" smtClean="0"/>
              <a:t>‹#›</a:t>
            </a:fld>
            <a:endParaRPr lang="en-US"/>
          </a:p>
        </p:txBody>
      </p:sp>
    </p:spTree>
    <p:extLst>
      <p:ext uri="{BB962C8B-B14F-4D97-AF65-F5344CB8AC3E}">
        <p14:creationId xmlns:p14="http://schemas.microsoft.com/office/powerpoint/2010/main" val="187698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9803EF-7943-42E6-A430-6076B3EEFE89}" type="datetimeFigureOut">
              <a:rPr lang="en-US" smtClean="0"/>
              <a:t>9/8/2010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B484-18C8-4D62-8DD5-50528D3FC7CA}" type="slidenum">
              <a:rPr lang="en-US" smtClean="0"/>
              <a:t>‹#›</a:t>
            </a:fld>
            <a:endParaRPr lang="en-US"/>
          </a:p>
        </p:txBody>
      </p:sp>
    </p:spTree>
    <p:extLst>
      <p:ext uri="{BB962C8B-B14F-4D97-AF65-F5344CB8AC3E}">
        <p14:creationId xmlns:p14="http://schemas.microsoft.com/office/powerpoint/2010/main" val="25141655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9803EF-7943-42E6-A430-6076B3EEFE89}" type="datetimeFigureOut">
              <a:rPr lang="en-US" smtClean="0"/>
              <a:t>9/8/2010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2FB484-18C8-4D62-8DD5-50528D3FC7CA}" type="slidenum">
              <a:rPr lang="en-US" smtClean="0"/>
              <a:t>‹#›</a:t>
            </a:fld>
            <a:endParaRPr lang="en-US"/>
          </a:p>
        </p:txBody>
      </p:sp>
    </p:spTree>
    <p:extLst>
      <p:ext uri="{BB962C8B-B14F-4D97-AF65-F5344CB8AC3E}">
        <p14:creationId xmlns:p14="http://schemas.microsoft.com/office/powerpoint/2010/main" val="4022096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9803EF-7943-42E6-A430-6076B3EEFE89}" type="datetimeFigureOut">
              <a:rPr lang="en-US" smtClean="0"/>
              <a:t>9/8/2010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B484-18C8-4D62-8DD5-50528D3FC7CA}" type="slidenum">
              <a:rPr lang="en-US" smtClean="0"/>
              <a:t>‹#›</a:t>
            </a:fld>
            <a:endParaRPr lang="en-US"/>
          </a:p>
        </p:txBody>
      </p:sp>
    </p:spTree>
    <p:extLst>
      <p:ext uri="{BB962C8B-B14F-4D97-AF65-F5344CB8AC3E}">
        <p14:creationId xmlns:p14="http://schemas.microsoft.com/office/powerpoint/2010/main" val="343277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49803EF-7943-42E6-A430-6076B3EEFE89}" type="datetimeFigureOut">
              <a:rPr lang="en-US" smtClean="0"/>
              <a:t>9/8/2010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2FB484-18C8-4D62-8DD5-50528D3FC7CA}" type="slidenum">
              <a:rPr lang="en-US" smtClean="0"/>
              <a:t>‹#›</a:t>
            </a:fld>
            <a:endParaRPr lang="en-US"/>
          </a:p>
        </p:txBody>
      </p:sp>
    </p:spTree>
    <p:extLst>
      <p:ext uri="{BB962C8B-B14F-4D97-AF65-F5344CB8AC3E}">
        <p14:creationId xmlns:p14="http://schemas.microsoft.com/office/powerpoint/2010/main" val="1002037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9803EF-7943-42E6-A430-6076B3EEFE89}" type="datetimeFigureOut">
              <a:rPr lang="en-US" smtClean="0"/>
              <a:t>9/8/2010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2FB484-18C8-4D62-8DD5-50528D3FC7CA}" type="slidenum">
              <a:rPr lang="en-US" smtClean="0"/>
              <a:t>‹#›</a:t>
            </a:fld>
            <a:endParaRPr lang="en-US"/>
          </a:p>
        </p:txBody>
      </p:sp>
    </p:spTree>
    <p:extLst>
      <p:ext uri="{BB962C8B-B14F-4D97-AF65-F5344CB8AC3E}">
        <p14:creationId xmlns:p14="http://schemas.microsoft.com/office/powerpoint/2010/main" val="3164291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803EF-7943-42E6-A430-6076B3EEFE89}" type="datetimeFigureOut">
              <a:rPr lang="en-US" smtClean="0"/>
              <a:t>9/8/2010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2FB484-18C8-4D62-8DD5-50528D3FC7CA}" type="slidenum">
              <a:rPr lang="en-US" smtClean="0"/>
              <a:t>‹#›</a:t>
            </a:fld>
            <a:endParaRPr lang="en-US"/>
          </a:p>
        </p:txBody>
      </p:sp>
    </p:spTree>
    <p:extLst>
      <p:ext uri="{BB962C8B-B14F-4D97-AF65-F5344CB8AC3E}">
        <p14:creationId xmlns:p14="http://schemas.microsoft.com/office/powerpoint/2010/main" val="2810356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9803EF-7943-42E6-A430-6076B3EEFE89}" type="datetimeFigureOut">
              <a:rPr lang="en-US" smtClean="0"/>
              <a:t>9/8/2010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B484-18C8-4D62-8DD5-50528D3FC7CA}" type="slidenum">
              <a:rPr lang="en-US" smtClean="0"/>
              <a:t>‹#›</a:t>
            </a:fld>
            <a:endParaRPr lang="en-US"/>
          </a:p>
        </p:txBody>
      </p:sp>
    </p:spTree>
    <p:extLst>
      <p:ext uri="{BB962C8B-B14F-4D97-AF65-F5344CB8AC3E}">
        <p14:creationId xmlns:p14="http://schemas.microsoft.com/office/powerpoint/2010/main" val="3451013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9803EF-7943-42E6-A430-6076B3EEFE89}" type="datetimeFigureOut">
              <a:rPr lang="en-US" smtClean="0"/>
              <a:t>9/8/2010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2FB484-18C8-4D62-8DD5-50528D3FC7CA}" type="slidenum">
              <a:rPr lang="en-US" smtClean="0"/>
              <a:t>‹#›</a:t>
            </a:fld>
            <a:endParaRPr lang="en-US"/>
          </a:p>
        </p:txBody>
      </p:sp>
    </p:spTree>
    <p:extLst>
      <p:ext uri="{BB962C8B-B14F-4D97-AF65-F5344CB8AC3E}">
        <p14:creationId xmlns:p14="http://schemas.microsoft.com/office/powerpoint/2010/main" val="962567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803EF-7943-42E6-A430-6076B3EEFE89}" type="datetimeFigureOut">
              <a:rPr lang="en-US" smtClean="0"/>
              <a:t>9/8/2010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2FB484-18C8-4D62-8DD5-50528D3FC7CA}" type="slidenum">
              <a:rPr lang="en-US" smtClean="0"/>
              <a:t>‹#›</a:t>
            </a:fld>
            <a:endParaRPr lang="en-US"/>
          </a:p>
        </p:txBody>
      </p:sp>
    </p:spTree>
    <p:extLst>
      <p:ext uri="{BB962C8B-B14F-4D97-AF65-F5344CB8AC3E}">
        <p14:creationId xmlns:p14="http://schemas.microsoft.com/office/powerpoint/2010/main" val="1912486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Gill Sans M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ill Sans M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ill Sans M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ill Sans M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hyperlink" Target="http://www.imaginecup.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bit.ly/mvc3-source" TargetMode="External"/><Relationship Id="rId2" Type="http://schemas.openxmlformats.org/officeDocument/2006/relationships/hyperlink" Target="http://bit.ly/mvc3-download" TargetMode="Externa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hyperlink" Target="http://aspnet.codeplex.com/" TargetMode="External"/><Relationship Id="rId4" Type="http://schemas.openxmlformats.org/officeDocument/2006/relationships/hyperlink" Target="http://bit.ly/WMBeta"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 name="Picture 22" descr="http://www.imaginecup.com/upload/Hero_Graphics/Students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 y="4733925"/>
            <a:ext cx="9525000" cy="2124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9144000" cy="3019407"/>
          </a:xfrm>
          <a:prstGeom prst="rect">
            <a:avLst/>
          </a:prstGeom>
        </p:spPr>
      </p:pic>
      <p:pic>
        <p:nvPicPr>
          <p:cNvPr id="1031" name="Picture 7" descr="http://www.imaginecup.com/upload/MDG/mdg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2881745"/>
            <a:ext cx="3590925"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imaginecup.com/upload/MDG/mdg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675" y="3398837"/>
            <a:ext cx="3590925" cy="6191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www.imaginecup.com/upload/MDG/mdg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75" y="3981450"/>
            <a:ext cx="3590925"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maginecup.com/upload/MDG/mdg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2286000"/>
            <a:ext cx="3590925" cy="6191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imaginecup.com/upload/MDG/mdg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3200" y="2881745"/>
            <a:ext cx="3590925"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imaginecup.com/upload/MDG/mdg7.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5509" y="3375457"/>
            <a:ext cx="3590925" cy="61912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maginecup.com/upload/MDG/mdg8.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3958070"/>
            <a:ext cx="3590925"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imaginecup.com/upload/MDG/mdg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38" y="-2346325"/>
            <a:ext cx="3590925" cy="61912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Imagine Cup 2011">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 y="76200"/>
            <a:ext cx="3124200" cy="173355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imaginecup.com/upload/MDG/mdg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8674" y="2286000"/>
            <a:ext cx="3590925" cy="6191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83005" y="1611745"/>
            <a:ext cx="4949753" cy="707886"/>
          </a:xfrm>
          <a:prstGeom prst="rect">
            <a:avLst/>
          </a:prstGeom>
          <a:noFill/>
        </p:spPr>
        <p:txBody>
          <a:bodyPr wrap="none" lIns="91440" tIns="45720" rIns="91440" bIns="45720">
            <a:spAutoFit/>
          </a:bodyPr>
          <a:lstStyle/>
          <a:p>
            <a:pPr algn="ctr"/>
            <a:r>
              <a:rPr lang="en-US" sz="4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www.imaginecup.com</a:t>
            </a:r>
            <a:endParaRPr lang="en-US" sz="4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15310309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0" y="-76200"/>
            <a:ext cx="9144000" cy="9144000"/>
          </a:xfrm>
          <a:prstGeom prst="rect">
            <a:avLst/>
          </a:prstGeom>
          <a:noFill/>
          <a:ln w="9525">
            <a:noFill/>
            <a:miter lim="800000"/>
            <a:headEnd/>
            <a:tailEnd/>
          </a:ln>
          <a:effectLst/>
        </p:spPr>
      </p:pic>
      <p:sp>
        <p:nvSpPr>
          <p:cNvPr id="2" name="Title 1"/>
          <p:cNvSpPr>
            <a:spLocks noGrp="1"/>
          </p:cNvSpPr>
          <p:nvPr>
            <p:ph type="title"/>
          </p:nvPr>
        </p:nvSpPr>
        <p:spPr>
          <a:xfrm>
            <a:off x="-152400" y="914400"/>
            <a:ext cx="4343400" cy="1143000"/>
          </a:xfrm>
          <a:solidFill>
            <a:schemeClr val="bg2"/>
          </a:solidFill>
        </p:spPr>
        <p:txBody>
          <a:bodyPr>
            <a:normAutofit fontScale="90000"/>
          </a:bodyPr>
          <a:lstStyle/>
          <a:p>
            <a:pPr algn="r"/>
            <a:r>
              <a:rPr lang="en-US" sz="4400" kern="1200" dirty="0" smtClean="0">
                <a:solidFill>
                  <a:schemeClr val="tx1"/>
                </a:solidFill>
                <a:latin typeface="Gill Sans MT" pitchFamily="34" charset="0"/>
                <a:ea typeface="+mj-ea"/>
                <a:cs typeface="+mj-cs"/>
              </a:rPr>
              <a:t>Better experiences for professionals</a:t>
            </a:r>
            <a:endParaRPr lang="en-US" dirty="0"/>
          </a:p>
        </p:txBody>
      </p:sp>
    </p:spTree>
    <p:extLst>
      <p:ext uri="{BB962C8B-B14F-4D97-AF65-F5344CB8AC3E}">
        <p14:creationId xmlns:p14="http://schemas.microsoft.com/office/powerpoint/2010/main" val="16264459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3 (Late 2010)</a:t>
            </a:r>
            <a:endParaRPr lang="en-US" dirty="0"/>
          </a:p>
        </p:txBody>
      </p:sp>
      <p:sp>
        <p:nvSpPr>
          <p:cNvPr id="3" name="Content Placeholder 2"/>
          <p:cNvSpPr>
            <a:spLocks noGrp="1"/>
          </p:cNvSpPr>
          <p:nvPr>
            <p:ph idx="1"/>
          </p:nvPr>
        </p:nvSpPr>
        <p:spPr/>
        <p:txBody>
          <a:bodyPr/>
          <a:lstStyle/>
          <a:p>
            <a:r>
              <a:rPr lang="en-US" dirty="0" smtClean="0"/>
              <a:t>Razor</a:t>
            </a:r>
          </a:p>
          <a:p>
            <a:r>
              <a:rPr lang="en-US" dirty="0" smtClean="0"/>
              <a:t>Dependency Injection</a:t>
            </a:r>
          </a:p>
          <a:p>
            <a:r>
              <a:rPr lang="en-US" dirty="0" smtClean="0"/>
              <a:t>Global Filters</a:t>
            </a:r>
          </a:p>
          <a:p>
            <a:r>
              <a:rPr lang="en-US" dirty="0" smtClean="0"/>
              <a:t>More Validation</a:t>
            </a:r>
          </a:p>
          <a:p>
            <a:r>
              <a:rPr lang="en-US" dirty="0" smtClean="0"/>
              <a:t>SEO Improvements</a:t>
            </a:r>
            <a:endParaRPr lang="en-US" dirty="0"/>
          </a:p>
        </p:txBody>
      </p:sp>
    </p:spTree>
    <p:extLst>
      <p:ext uri="{BB962C8B-B14F-4D97-AF65-F5344CB8AC3E}">
        <p14:creationId xmlns:p14="http://schemas.microsoft.com/office/powerpoint/2010/main" val="13738135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904" y="-685800"/>
            <a:ext cx="10284504" cy="754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152400"/>
            <a:ext cx="8229600" cy="1143000"/>
          </a:xfrm>
        </p:spPr>
        <p:txBody>
          <a:bodyPr>
            <a:normAutofit/>
          </a:bodyPr>
          <a:lstStyle/>
          <a:p>
            <a:r>
              <a:rPr lang="en-US" sz="6600" dirty="0" smtClean="0"/>
              <a:t>Razor</a:t>
            </a:r>
            <a:endParaRPr lang="en-US" sz="6600" dirty="0"/>
          </a:p>
        </p:txBody>
      </p:sp>
      <p:sp>
        <p:nvSpPr>
          <p:cNvPr id="3" name="Content Placeholder 2"/>
          <p:cNvSpPr>
            <a:spLocks noGrp="1"/>
          </p:cNvSpPr>
          <p:nvPr>
            <p:ph idx="1"/>
          </p:nvPr>
        </p:nvSpPr>
        <p:spPr>
          <a:xfrm>
            <a:off x="609600" y="4724400"/>
            <a:ext cx="8229600" cy="1630363"/>
          </a:xfrm>
        </p:spPr>
        <p:txBody>
          <a:bodyPr>
            <a:normAutofit/>
          </a:bodyPr>
          <a:lstStyle/>
          <a:p>
            <a:pPr marL="0" indent="0">
              <a:buNone/>
            </a:pPr>
            <a:r>
              <a:rPr lang="en-US" sz="6600" dirty="0" smtClean="0"/>
              <a:t>@ is the new &lt;%= %&gt;</a:t>
            </a:r>
          </a:p>
        </p:txBody>
      </p:sp>
    </p:spTree>
    <p:extLst>
      <p:ext uri="{BB962C8B-B14F-4D97-AF65-F5344CB8AC3E}">
        <p14:creationId xmlns:p14="http://schemas.microsoft.com/office/powerpoint/2010/main" val="4239840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53000"/>
            <a:ext cx="8229600" cy="1143000"/>
          </a:xfrm>
        </p:spPr>
        <p:txBody>
          <a:bodyPr>
            <a:normAutofit fontScale="90000"/>
          </a:bodyPr>
          <a:lstStyle/>
          <a:p>
            <a:pPr algn="l"/>
            <a:r>
              <a:rPr lang="en-US" dirty="0" smtClean="0"/>
              <a:t>MVC 3 Demo :: </a:t>
            </a:r>
            <a:br>
              <a:rPr lang="en-US" dirty="0" smtClean="0"/>
            </a:br>
            <a:r>
              <a:rPr lang="en-US" dirty="0" smtClean="0"/>
              <a:t>Razor, DI, Filters and Validation</a:t>
            </a:r>
            <a:endParaRPr lang="en-US" dirty="0"/>
          </a:p>
        </p:txBody>
      </p:sp>
      <p:sp>
        <p:nvSpPr>
          <p:cNvPr id="4" name="Rectangle 3"/>
          <p:cNvSpPr/>
          <p:nvPr/>
        </p:nvSpPr>
        <p:spPr>
          <a:xfrm>
            <a:off x="914400" y="1066800"/>
            <a:ext cx="5334000" cy="1200329"/>
          </a:xfrm>
          <a:prstGeom prst="rect">
            <a:avLst/>
          </a:prstGeom>
          <a:noFill/>
        </p:spPr>
        <p:txBody>
          <a:bodyPr wrap="square" lIns="91440" tIns="45720" rIns="91440" bIns="45720">
            <a:spAutoFit/>
          </a:bodyPr>
          <a:lstStyle/>
          <a:p>
            <a:pPr algn="ctr"/>
            <a:r>
              <a:rPr lang="en-US" sz="72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RazorLib.net</a:t>
            </a:r>
            <a:endParaRPr lang="en-US" sz="72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943346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0"/>
            <a:ext cx="9906000" cy="6897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4953000"/>
            <a:ext cx="8229600" cy="838200"/>
          </a:xfrm>
          <a:solidFill>
            <a:schemeClr val="bg2"/>
          </a:solidFill>
        </p:spPr>
        <p:txBody>
          <a:bodyPr>
            <a:normAutofit/>
          </a:bodyPr>
          <a:lstStyle/>
          <a:p>
            <a:pPr algn="r"/>
            <a:r>
              <a:rPr lang="en-US" sz="4400" kern="1200" dirty="0" smtClean="0">
                <a:latin typeface="Gill Sans MT" pitchFamily="34" charset="0"/>
                <a:ea typeface="+mj-ea"/>
                <a:cs typeface="+mj-cs"/>
              </a:rPr>
              <a:t>An appealing story for hobbyists</a:t>
            </a:r>
            <a:endParaRPr lang="en-US" sz="4400" b="1" kern="1200" dirty="0" smtClean="0">
              <a:latin typeface="Gill Sans MT" pitchFamily="34" charset="0"/>
              <a:ea typeface="+mj-ea"/>
              <a:cs typeface="+mj-cs"/>
            </a:endParaRPr>
          </a:p>
        </p:txBody>
      </p:sp>
    </p:spTree>
    <p:extLst>
      <p:ext uri="{BB962C8B-B14F-4D97-AF65-F5344CB8AC3E}">
        <p14:creationId xmlns:p14="http://schemas.microsoft.com/office/powerpoint/2010/main" val="10340934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farm1.static.flickr.com/135/333861567_37982b947a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860"/>
            <a:ext cx="9753600" cy="7315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2133600"/>
            <a:ext cx="8229600" cy="1143000"/>
          </a:xfrm>
        </p:spPr>
        <p:txBody>
          <a:bodyPr>
            <a:normAutofit/>
          </a:bodyPr>
          <a:lstStyle/>
          <a:p>
            <a:r>
              <a:rPr lang="en-US" dirty="0" smtClean="0">
                <a:solidFill>
                  <a:schemeClr val="bg1"/>
                </a:solidFill>
              </a:rPr>
              <a:t>Are all developers the same?</a:t>
            </a:r>
            <a:endParaRPr lang="en-US" dirty="0">
              <a:solidFill>
                <a:schemeClr val="bg1"/>
              </a:solidFill>
            </a:endParaRPr>
          </a:p>
        </p:txBody>
      </p:sp>
      <p:sp>
        <p:nvSpPr>
          <p:cNvPr id="4" name="Title 1"/>
          <p:cNvSpPr txBox="1">
            <a:spLocks/>
          </p:cNvSpPr>
          <p:nvPr/>
        </p:nvSpPr>
        <p:spPr>
          <a:xfrm>
            <a:off x="76200" y="45720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Gill Sans MT" pitchFamily="34" charset="0"/>
                <a:ea typeface="+mj-ea"/>
                <a:cs typeface="+mj-cs"/>
              </a:defRPr>
            </a:lvl1pPr>
          </a:lstStyle>
          <a:p>
            <a:r>
              <a:rPr lang="en-US" dirty="0" smtClean="0">
                <a:solidFill>
                  <a:schemeClr val="bg1"/>
                </a:solidFill>
              </a:rPr>
              <a:t>…Should they be?</a:t>
            </a:r>
            <a:endParaRPr lang="en-US" dirty="0">
              <a:solidFill>
                <a:schemeClr val="bg1"/>
              </a:solidFill>
            </a:endParaRPr>
          </a:p>
        </p:txBody>
      </p:sp>
    </p:spTree>
    <p:extLst>
      <p:ext uri="{BB962C8B-B14F-4D97-AF65-F5344CB8AC3E}">
        <p14:creationId xmlns:p14="http://schemas.microsoft.com/office/powerpoint/2010/main" val="1054938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arm4.static.flickr.com/3399/3487954077_a8dd27cf59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01" y="0"/>
            <a:ext cx="1028197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228600"/>
            <a:ext cx="4724400" cy="1143000"/>
          </a:xfrm>
          <a:solidFill>
            <a:schemeClr val="bg2"/>
          </a:solidFill>
        </p:spPr>
        <p:txBody>
          <a:bodyPr>
            <a:normAutofit fontScale="90000"/>
          </a:bodyPr>
          <a:lstStyle/>
          <a:p>
            <a:pPr algn="r"/>
            <a:r>
              <a:rPr lang="en-US" dirty="0" smtClean="0"/>
              <a:t>Who Develops</a:t>
            </a:r>
            <a:r>
              <a:rPr lang="en-US" baseline="0" dirty="0" smtClean="0"/>
              <a:t> for the web?</a:t>
            </a:r>
            <a:endParaRPr lang="en-US" dirty="0"/>
          </a:p>
        </p:txBody>
      </p:sp>
    </p:spTree>
    <p:extLst>
      <p:ext uri="{BB962C8B-B14F-4D97-AF65-F5344CB8AC3E}">
        <p14:creationId xmlns:p14="http://schemas.microsoft.com/office/powerpoint/2010/main" val="5019634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arm3.static.flickr.com/2564/3843482099_e2878240ac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0"/>
            <a:ext cx="1105919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295400" y="0"/>
            <a:ext cx="8229600" cy="1295400"/>
          </a:xfrm>
          <a:solidFill>
            <a:schemeClr val="bg2"/>
          </a:solidFill>
        </p:spPr>
        <p:txBody>
          <a:bodyPr>
            <a:normAutofit fontScale="90000"/>
          </a:bodyPr>
          <a:lstStyle/>
          <a:p>
            <a:pPr algn="r"/>
            <a:r>
              <a:rPr lang="en-US" dirty="0" smtClean="0"/>
              <a:t>Three</a:t>
            </a:r>
            <a:r>
              <a:rPr lang="en-US" baseline="0" dirty="0" smtClean="0"/>
              <a:t> Types Of Web Developers </a:t>
            </a:r>
            <a:br>
              <a:rPr lang="en-US" baseline="0" dirty="0" smtClean="0"/>
            </a:br>
            <a:r>
              <a:rPr lang="en-US" baseline="0" dirty="0" smtClean="0"/>
              <a:t>(at least)</a:t>
            </a:r>
            <a:endParaRPr lang="en-US" dirty="0"/>
          </a:p>
        </p:txBody>
      </p:sp>
    </p:spTree>
    <p:extLst>
      <p:ext uri="{BB962C8B-B14F-4D97-AF65-F5344CB8AC3E}">
        <p14:creationId xmlns:p14="http://schemas.microsoft.com/office/powerpoint/2010/main" val="3945225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farm4.static.flickr.com/3529/3323613107_337e859a8b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100322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 y="2571271"/>
            <a:ext cx="4191000" cy="868362"/>
          </a:xfrm>
          <a:noFill/>
        </p:spPr>
        <p:txBody>
          <a:bodyPr>
            <a:normAutofit fontScale="90000"/>
          </a:bodyPr>
          <a:lstStyle/>
          <a:p>
            <a:r>
              <a:rPr lang="en-US" dirty="0" smtClean="0">
                <a:solidFill>
                  <a:schemeClr val="bg1"/>
                </a:solidFill>
              </a:rPr>
              <a:t>Application</a:t>
            </a:r>
            <a:r>
              <a:rPr lang="en-US" baseline="0" dirty="0" smtClean="0">
                <a:solidFill>
                  <a:schemeClr val="bg1"/>
                </a:solidFill>
              </a:rPr>
              <a:t> Developers</a:t>
            </a:r>
            <a:endParaRPr lang="en-US" dirty="0">
              <a:solidFill>
                <a:schemeClr val="bg1"/>
              </a:solidFill>
            </a:endParaRPr>
          </a:p>
        </p:txBody>
      </p:sp>
    </p:spTree>
    <p:extLst>
      <p:ext uri="{BB962C8B-B14F-4D97-AF65-F5344CB8AC3E}">
        <p14:creationId xmlns:p14="http://schemas.microsoft.com/office/powerpoint/2010/main" val="4920234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219200"/>
            <a:ext cx="5219700" cy="2407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Site Developers</a:t>
            </a:r>
            <a:endParaRPr 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605516"/>
            <a:ext cx="4659310" cy="728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038600"/>
            <a:ext cx="4495800" cy="425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8094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farm3.static.flickr.com/2373/2124673642_115fb71c6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1828800"/>
            <a:ext cx="9753600" cy="88011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rot="1444027">
            <a:off x="5047953" y="1191739"/>
            <a:ext cx="3962400" cy="936625"/>
          </a:xfrm>
          <a:solidFill>
            <a:schemeClr val="bg2"/>
          </a:solidFill>
        </p:spPr>
        <p:txBody>
          <a:bodyPr>
            <a:normAutofit/>
          </a:bodyPr>
          <a:lstStyle/>
          <a:p>
            <a:r>
              <a:rPr lang="en-US" dirty="0"/>
              <a:t>The Next </a:t>
            </a:r>
            <a:r>
              <a:rPr lang="en-US" dirty="0" smtClean="0"/>
              <a:t>Web</a:t>
            </a:r>
            <a:endParaRPr lang="en-US" dirty="0"/>
          </a:p>
        </p:txBody>
      </p:sp>
      <p:sp>
        <p:nvSpPr>
          <p:cNvPr id="3" name="Subtitle 2"/>
          <p:cNvSpPr>
            <a:spLocks noGrp="1"/>
          </p:cNvSpPr>
          <p:nvPr>
            <p:ph type="subTitle" idx="1"/>
          </p:nvPr>
        </p:nvSpPr>
        <p:spPr>
          <a:xfrm>
            <a:off x="1828800" y="2209800"/>
            <a:ext cx="5638800" cy="1143000"/>
          </a:xfrm>
          <a:solidFill>
            <a:schemeClr val="bg2"/>
          </a:solidFill>
        </p:spPr>
        <p:txBody>
          <a:bodyPr>
            <a:normAutofit lnSpcReduction="10000"/>
          </a:bodyPr>
          <a:lstStyle/>
          <a:p>
            <a:pPr algn="r"/>
            <a:r>
              <a:rPr lang="en-US" dirty="0" smtClean="0">
                <a:solidFill>
                  <a:schemeClr val="tx1"/>
                </a:solidFill>
              </a:rPr>
              <a:t>ASP.NET MVC 3 and WebMatrix </a:t>
            </a:r>
          </a:p>
          <a:p>
            <a:pPr algn="r"/>
            <a:r>
              <a:rPr lang="en-US" dirty="0" smtClean="0">
                <a:solidFill>
                  <a:schemeClr val="tx1"/>
                </a:solidFill>
              </a:rPr>
              <a:t>up-close and personal</a:t>
            </a:r>
            <a:endParaRPr lang="en-US" dirty="0">
              <a:solidFill>
                <a:schemeClr val="tx1"/>
              </a:solidFill>
            </a:endParaRPr>
          </a:p>
        </p:txBody>
      </p:sp>
      <p:sp>
        <p:nvSpPr>
          <p:cNvPr id="6" name="Subtitle 2"/>
          <p:cNvSpPr txBox="1">
            <a:spLocks/>
          </p:cNvSpPr>
          <p:nvPr/>
        </p:nvSpPr>
        <p:spPr>
          <a:xfrm rot="20140573">
            <a:off x="3173050" y="3837976"/>
            <a:ext cx="3254829" cy="737752"/>
          </a:xfrm>
          <a:prstGeom prst="rect">
            <a:avLst/>
          </a:prstGeom>
          <a:solidFill>
            <a:schemeClr val="bg2"/>
          </a:solid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Gill Sans MT" pitchFamily="34" charset="0"/>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Gill Sans MT" pitchFamily="34" charset="0"/>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Gill Sans MT" pitchFamily="34" charset="0"/>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Gill Sans MT" pitchFamily="34" charset="0"/>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Gill Sans MT" pitchFamily="34" charset="0"/>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800" dirty="0" smtClean="0">
                <a:solidFill>
                  <a:schemeClr val="tx1"/>
                </a:solidFill>
              </a:rPr>
              <a:t>Brandon Satrom</a:t>
            </a:r>
          </a:p>
          <a:p>
            <a:pPr algn="r"/>
            <a:r>
              <a:rPr lang="en-US" sz="1800" dirty="0" smtClean="0">
                <a:solidFill>
                  <a:schemeClr val="tx1"/>
                </a:solidFill>
              </a:rPr>
              <a:t>Developer Evangelist :: Microsoft</a:t>
            </a:r>
            <a:endParaRPr lang="en-US" sz="1800" dirty="0">
              <a:solidFill>
                <a:schemeClr val="tx1"/>
              </a:solidFill>
            </a:endParaRPr>
          </a:p>
        </p:txBody>
      </p:sp>
    </p:spTree>
    <p:extLst>
      <p:ext uri="{BB962C8B-B14F-4D97-AF65-F5344CB8AC3E}">
        <p14:creationId xmlns:p14="http://schemas.microsoft.com/office/powerpoint/2010/main" val="14696730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lonewolflibrarian.files.wordpress.com/2009/11/wordpr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0325"/>
            <a:ext cx="9532915" cy="7146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400" y="5715000"/>
            <a:ext cx="8229600" cy="1143000"/>
          </a:xfrm>
        </p:spPr>
        <p:txBody>
          <a:bodyPr/>
          <a:lstStyle/>
          <a:p>
            <a:r>
              <a:rPr lang="en-US" dirty="0" smtClean="0"/>
              <a:t>Page Developers</a:t>
            </a:r>
            <a:endParaRPr lang="en-US" dirty="0"/>
          </a:p>
        </p:txBody>
      </p:sp>
    </p:spTree>
    <p:extLst>
      <p:ext uri="{BB962C8B-B14F-4D97-AF65-F5344CB8AC3E}">
        <p14:creationId xmlns:p14="http://schemas.microsoft.com/office/powerpoint/2010/main" val="34326345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and Goals..</a:t>
            </a:r>
            <a:endParaRPr lang="en-US" dirty="0"/>
          </a:p>
        </p:txBody>
      </p:sp>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1476375"/>
            <a:ext cx="5381625"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41654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667000" cy="1554162"/>
          </a:xfrm>
        </p:spPr>
        <p:txBody>
          <a:bodyPr>
            <a:normAutofit/>
          </a:bodyPr>
          <a:lstStyle/>
          <a:p>
            <a:pPr algn="l"/>
            <a:r>
              <a:rPr lang="en-US" sz="3200" dirty="0" smtClean="0"/>
              <a:t>Microsoft WebMatrix</a:t>
            </a:r>
            <a:endParaRPr lang="en-US" sz="3200" dirty="0"/>
          </a:p>
        </p:txBody>
      </p:sp>
      <p:sp>
        <p:nvSpPr>
          <p:cNvPr id="3" name="Content Placeholder 2"/>
          <p:cNvSpPr>
            <a:spLocks noGrp="1"/>
          </p:cNvSpPr>
          <p:nvPr>
            <p:ph idx="1"/>
          </p:nvPr>
        </p:nvSpPr>
        <p:spPr>
          <a:xfrm>
            <a:off x="533400" y="1905000"/>
            <a:ext cx="2438400" cy="2468563"/>
          </a:xfrm>
        </p:spPr>
        <p:txBody>
          <a:bodyPr/>
          <a:lstStyle/>
          <a:p>
            <a:pPr marL="0" indent="0">
              <a:buNone/>
            </a:pPr>
            <a:r>
              <a:rPr lang="en-US" dirty="0" smtClean="0"/>
              <a:t>Not that one…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3530" y="228600"/>
            <a:ext cx="5620919" cy="601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30" y="3124200"/>
            <a:ext cx="6096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186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WebMatrix</a:t>
            </a:r>
            <a:endParaRPr lang="en-US" dirty="0"/>
          </a:p>
        </p:txBody>
      </p:sp>
      <p:pic>
        <p:nvPicPr>
          <p:cNvPr id="2052" name="Picture 4" descr="WebMatrix St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47800"/>
            <a:ext cx="4343400" cy="455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7299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IIS Express</a:t>
            </a:r>
            <a:endParaRPr lang="en-US" dirty="0"/>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2600"/>
            <a:ext cx="18259425"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63863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Compact</a:t>
            </a:r>
            <a:r>
              <a:rPr lang="en-US" baseline="0" dirty="0" smtClean="0"/>
              <a:t> Edition</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486" y="1562100"/>
            <a:ext cx="6153150"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2523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farm5.static.flickr.com/4007/4637797463_7e44339f7c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76200"/>
            <a:ext cx="10744200" cy="71558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0" y="4648200"/>
            <a:ext cx="8229600" cy="1143000"/>
          </a:xfrm>
        </p:spPr>
        <p:txBody>
          <a:bodyPr>
            <a:normAutofit fontScale="90000"/>
          </a:bodyPr>
          <a:lstStyle/>
          <a:p>
            <a:r>
              <a:rPr lang="en-US" dirty="0" smtClean="0"/>
              <a:t>ASP.NET Web Pages </a:t>
            </a:r>
            <a:br>
              <a:rPr lang="en-US" dirty="0" smtClean="0"/>
            </a:br>
            <a:r>
              <a:rPr lang="en-US" dirty="0" smtClean="0"/>
              <a:t>With Razor Syntax</a:t>
            </a:r>
            <a:endParaRPr lang="en-US" dirty="0"/>
          </a:p>
        </p:txBody>
      </p:sp>
    </p:spTree>
    <p:extLst>
      <p:ext uri="{BB962C8B-B14F-4D97-AF65-F5344CB8AC3E}">
        <p14:creationId xmlns:p14="http://schemas.microsoft.com/office/powerpoint/2010/main" val="41567266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801225" cy="878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962400" y="2590800"/>
            <a:ext cx="8229600" cy="1143000"/>
          </a:xfrm>
        </p:spPr>
        <p:txBody>
          <a:bodyPr/>
          <a:lstStyle/>
          <a:p>
            <a:r>
              <a:rPr lang="en-US" dirty="0" smtClean="0"/>
              <a:t>IDE</a:t>
            </a:r>
            <a:endParaRPr lang="en-US" dirty="0"/>
          </a:p>
        </p:txBody>
      </p:sp>
    </p:spTree>
    <p:extLst>
      <p:ext uri="{BB962C8B-B14F-4D97-AF65-F5344CB8AC3E}">
        <p14:creationId xmlns:p14="http://schemas.microsoft.com/office/powerpoint/2010/main" val="15215947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953000"/>
            <a:ext cx="8229600" cy="1143000"/>
          </a:xfrm>
        </p:spPr>
        <p:txBody>
          <a:bodyPr>
            <a:normAutofit fontScale="90000"/>
          </a:bodyPr>
          <a:lstStyle/>
          <a:p>
            <a:pPr algn="l"/>
            <a:r>
              <a:rPr lang="en-US" dirty="0" smtClean="0"/>
              <a:t>WebMatrix Demo :: </a:t>
            </a:r>
            <a:br>
              <a:rPr lang="en-US" dirty="0" smtClean="0"/>
            </a:br>
            <a:r>
              <a:rPr lang="en-US" dirty="0" err="1" smtClean="0"/>
              <a:t>SiliconBakery</a:t>
            </a:r>
            <a:endParaRPr lang="en-US" dirty="0"/>
          </a:p>
        </p:txBody>
      </p:sp>
      <p:pic>
        <p:nvPicPr>
          <p:cNvPr id="5" name="Picture 2" descr="C:\Development\WorkflowSystems\SiliconBakery\SiliconBakery.Site\Images\br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43" y="1371600"/>
            <a:ext cx="6981556" cy="191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845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the next step…</a:t>
            </a:r>
            <a:endParaRPr lang="en-US" dirty="0"/>
          </a:p>
        </p:txBody>
      </p:sp>
      <p:pic>
        <p:nvPicPr>
          <p:cNvPr id="3074" name="Picture 2" descr="WebMatrix + Visual Stu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76" y="4445283"/>
            <a:ext cx="7036076" cy="18031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ebMatrix 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52" y="1828800"/>
            <a:ext cx="1730353" cy="18165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1867726"/>
            <a:ext cx="3505200" cy="1365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urved Connector 6"/>
          <p:cNvCxnSpPr>
            <a:stCxn id="4" idx="2"/>
          </p:cNvCxnSpPr>
          <p:nvPr/>
        </p:nvCxnSpPr>
        <p:spPr>
          <a:xfrm rot="16200000" flipH="1">
            <a:off x="1583183" y="3564385"/>
            <a:ext cx="1231462" cy="1393371"/>
          </a:xfrm>
          <a:prstGeom prst="curvedConnector2">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0" name="Curved Connector 9"/>
          <p:cNvCxnSpPr>
            <a:endCxn id="1026" idx="2"/>
          </p:cNvCxnSpPr>
          <p:nvPr/>
        </p:nvCxnSpPr>
        <p:spPr>
          <a:xfrm flipV="1">
            <a:off x="3581400" y="3233592"/>
            <a:ext cx="2971800" cy="1643212"/>
          </a:xfrm>
          <a:prstGeom prst="curvedConnector2">
            <a:avLst/>
          </a:prstGeom>
          <a:ln w="762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985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4191000"/>
            <a:ext cx="8229600" cy="1143000"/>
          </a:xfrm>
        </p:spPr>
        <p:txBody>
          <a:bodyPr/>
          <a:lstStyle/>
          <a:p>
            <a:r>
              <a:rPr lang="en-US" dirty="0" smtClean="0"/>
              <a:t>About Me</a:t>
            </a:r>
            <a:endParaRPr lang="en-US" dirty="0"/>
          </a:p>
        </p:txBody>
      </p:sp>
      <p:sp>
        <p:nvSpPr>
          <p:cNvPr id="3" name="Content Placeholder 2"/>
          <p:cNvSpPr>
            <a:spLocks noGrp="1"/>
          </p:cNvSpPr>
          <p:nvPr>
            <p:ph sz="quarter" idx="4294967295"/>
          </p:nvPr>
        </p:nvSpPr>
        <p:spPr>
          <a:xfrm>
            <a:off x="1143000" y="762000"/>
            <a:ext cx="6400800" cy="3474720"/>
          </a:xfrm>
          <a:prstGeom prst="rect">
            <a:avLst/>
          </a:prstGeom>
        </p:spPr>
        <p:txBody>
          <a:bodyPr/>
          <a:lstStyle/>
          <a:p>
            <a:r>
              <a:rPr lang="en-US" dirty="0" smtClean="0"/>
              <a:t>Technology Evangelist @ Microsoft</a:t>
            </a:r>
          </a:p>
          <a:p>
            <a:r>
              <a:rPr lang="en-US" dirty="0" smtClean="0"/>
              <a:t>Architect &amp; Web Developer</a:t>
            </a:r>
            <a:endParaRPr lang="en-US" dirty="0" smtClean="0"/>
          </a:p>
          <a:p>
            <a:r>
              <a:rPr lang="en-US" dirty="0" smtClean="0"/>
              <a:t>Based in Austin, TX</a:t>
            </a:r>
          </a:p>
          <a:p>
            <a:r>
              <a:rPr lang="en-US" dirty="0" smtClean="0"/>
              <a:t>Husband and Father</a:t>
            </a:r>
            <a:endParaRPr lang="en-US" dirty="0"/>
          </a:p>
        </p:txBody>
      </p:sp>
      <p:pic>
        <p:nvPicPr>
          <p:cNvPr id="4098" name="Picture 2" descr="C:\Users\brsatrom\Pictures\CowboyBaj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3352800"/>
            <a:ext cx="3441700" cy="301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509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t>MVC 3 :: </a:t>
            </a:r>
          </a:p>
          <a:p>
            <a:pPr marL="0" indent="0">
              <a:buNone/>
            </a:pPr>
            <a:r>
              <a:rPr lang="en-US" dirty="0">
                <a:hlinkClick r:id="rId2"/>
              </a:rPr>
              <a:t>http://</a:t>
            </a:r>
            <a:r>
              <a:rPr lang="en-US" dirty="0" smtClean="0">
                <a:hlinkClick r:id="rId2"/>
              </a:rPr>
              <a:t>bit.ly/mvc3-download</a:t>
            </a:r>
            <a:r>
              <a:rPr lang="en-US" dirty="0" smtClean="0"/>
              <a:t> </a:t>
            </a:r>
          </a:p>
          <a:p>
            <a:pPr marL="0" indent="0">
              <a:buNone/>
            </a:pPr>
            <a:r>
              <a:rPr lang="en-US" dirty="0">
                <a:hlinkClick r:id="rId3"/>
              </a:rPr>
              <a:t>http://</a:t>
            </a:r>
            <a:r>
              <a:rPr lang="en-US" dirty="0" smtClean="0">
                <a:hlinkClick r:id="rId3"/>
              </a:rPr>
              <a:t>bit.ly/mvc3-source</a:t>
            </a:r>
            <a:r>
              <a:rPr lang="en-US" dirty="0" smtClean="0"/>
              <a:t> </a:t>
            </a:r>
          </a:p>
          <a:p>
            <a:endParaRPr lang="en-US" dirty="0" smtClean="0"/>
          </a:p>
          <a:p>
            <a:r>
              <a:rPr lang="en-US" dirty="0" smtClean="0"/>
              <a:t>WebMatrix ::</a:t>
            </a:r>
          </a:p>
          <a:p>
            <a:pPr marL="0" indent="0">
              <a:buNone/>
            </a:pPr>
            <a:r>
              <a:rPr lang="en-US" dirty="0">
                <a:hlinkClick r:id="rId4"/>
              </a:rPr>
              <a:t>http://</a:t>
            </a:r>
            <a:r>
              <a:rPr lang="en-US" dirty="0" smtClean="0">
                <a:hlinkClick r:id="rId4"/>
              </a:rPr>
              <a:t>bit.ly/WMBeta</a:t>
            </a:r>
            <a:r>
              <a:rPr lang="en-US" dirty="0" smtClean="0"/>
              <a:t>  </a:t>
            </a:r>
            <a:endParaRPr lang="en-US" dirty="0"/>
          </a:p>
        </p:txBody>
      </p:sp>
      <p:pic>
        <p:nvPicPr>
          <p:cNvPr id="7172" name="Picture 4" descr="http://download.codeplex.com/Project/Download/FileDownload.aspx?ProjectName=aspnet&amp;DownloadId=47571&amp;Build=17091">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7483647" y="-327025"/>
            <a:ext cx="35814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966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742microphone.jpg"/>
          <p:cNvPicPr>
            <a:picLocks noGrp="1" noChangeAspect="1"/>
          </p:cNvPicPr>
          <p:nvPr/>
        </p:nvPicPr>
        <p:blipFill>
          <a:blip r:embed="rId2" cstate="print"/>
          <a:stretch>
            <a:fillRect/>
          </a:stretch>
        </p:blipFill>
        <p:spPr>
          <a:xfrm>
            <a:off x="2743200" y="1295400"/>
            <a:ext cx="6324600" cy="7905750"/>
          </a:xfrm>
          <a:prstGeom prst="rect">
            <a:avLst/>
          </a:prstGeom>
        </p:spPr>
      </p:pic>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sz="quarter" idx="4294967295"/>
          </p:nvPr>
        </p:nvSpPr>
        <p:spPr>
          <a:xfrm>
            <a:off x="304800" y="2209800"/>
            <a:ext cx="6019800" cy="3474720"/>
          </a:xfrm>
          <a:prstGeom prst="rect">
            <a:avLst/>
          </a:prstGeom>
        </p:spPr>
        <p:txBody>
          <a:bodyPr>
            <a:normAutofit/>
          </a:bodyPr>
          <a:lstStyle/>
          <a:p>
            <a:pPr marL="0" indent="0">
              <a:buNone/>
            </a:pPr>
            <a:r>
              <a:rPr lang="en-US" sz="3200" dirty="0" smtClean="0"/>
              <a:t>Email: brsatrom@microsoft.com Twitter: @</a:t>
            </a:r>
            <a:r>
              <a:rPr lang="en-US" sz="3200" dirty="0" err="1" smtClean="0"/>
              <a:t>BrandonSatrom</a:t>
            </a:r>
            <a:endParaRPr lang="en-US" dirty="0"/>
          </a:p>
          <a:p>
            <a:pPr marL="0" indent="0">
              <a:buNone/>
            </a:pPr>
            <a:r>
              <a:rPr lang="en-US" sz="3200" dirty="0" smtClean="0"/>
              <a:t>Blog: www.userinexperience.com</a:t>
            </a:r>
            <a:endParaRPr lang="en-US" sz="3200" dirty="0"/>
          </a:p>
        </p:txBody>
      </p:sp>
    </p:spTree>
    <p:extLst>
      <p:ext uri="{BB962C8B-B14F-4D97-AF65-F5344CB8AC3E}">
        <p14:creationId xmlns:p14="http://schemas.microsoft.com/office/powerpoint/2010/main" val="36084682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752600" y="1295400"/>
            <a:ext cx="8229600" cy="1143000"/>
          </a:xfr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p:spPr>
        <p:txBody>
          <a:bodyPr>
            <a:normAutofit/>
          </a:bodyPr>
          <a:lstStyle/>
          <a:p>
            <a:r>
              <a:rPr lang="en-US" b="1" dirty="0">
                <a:latin typeface="Gill Sans MT" pitchFamily="34" charset="0"/>
              </a:rPr>
              <a:t>A Brief History of </a:t>
            </a:r>
            <a:r>
              <a:rPr lang="en-US" b="1" dirty="0" smtClean="0">
                <a:latin typeface="Gill Sans MT" pitchFamily="34" charset="0"/>
              </a:rPr>
              <a:t>Time</a:t>
            </a:r>
            <a:endParaRPr lang="en-US" dirty="0">
              <a:latin typeface="Gill Sans MT" pitchFamily="34" charset="0"/>
            </a:endParaRPr>
          </a:p>
        </p:txBody>
      </p:sp>
    </p:spTree>
    <p:extLst>
      <p:ext uri="{BB962C8B-B14F-4D97-AF65-F5344CB8AC3E}">
        <p14:creationId xmlns:p14="http://schemas.microsoft.com/office/powerpoint/2010/main" val="3375986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 “Classic”</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&lt;% </a:t>
            </a:r>
            <a:br>
              <a:rPr lang="en-US" dirty="0"/>
            </a:br>
            <a:r>
              <a:rPr lang="en-US" dirty="0"/>
              <a:t>   </a:t>
            </a:r>
            <a:r>
              <a:rPr lang="en-US" dirty="0" err="1" smtClean="0"/>
              <a:t>Response.Write</a:t>
            </a:r>
            <a:r>
              <a:rPr lang="en-US" dirty="0" smtClean="0"/>
              <a:t>(“Before The Bug”) </a:t>
            </a:r>
          </a:p>
          <a:p>
            <a:pPr marL="0" indent="0">
              <a:buNone/>
            </a:pPr>
            <a:r>
              <a:rPr lang="en-US" dirty="0"/>
              <a:t> </a:t>
            </a:r>
            <a:r>
              <a:rPr lang="en-US" dirty="0" smtClean="0"/>
              <a:t>  set </a:t>
            </a:r>
            <a:r>
              <a:rPr lang="en-US" dirty="0"/>
              <a:t>conn = </a:t>
            </a:r>
            <a:r>
              <a:rPr lang="en-US" dirty="0" err="1"/>
              <a:t>CreateObject</a:t>
            </a:r>
            <a:r>
              <a:rPr lang="en-US" dirty="0"/>
              <a:t>("</a:t>
            </a:r>
            <a:r>
              <a:rPr lang="en-US" dirty="0" err="1"/>
              <a:t>ADODB.Connection</a:t>
            </a:r>
            <a:r>
              <a:rPr lang="en-US" dirty="0"/>
              <a:t>") </a:t>
            </a:r>
            <a:br>
              <a:rPr lang="en-US" dirty="0"/>
            </a:br>
            <a:r>
              <a:rPr lang="en-US" dirty="0" smtClean="0"/>
              <a:t>   </a:t>
            </a:r>
            <a:r>
              <a:rPr lang="en-US" dirty="0" err="1" smtClean="0"/>
              <a:t>conn.open</a:t>
            </a:r>
            <a:r>
              <a:rPr lang="en-US" dirty="0" smtClean="0"/>
              <a:t> </a:t>
            </a:r>
            <a:r>
              <a:rPr lang="en-US" dirty="0"/>
              <a:t>"&lt;connection string&gt;" </a:t>
            </a:r>
            <a:br>
              <a:rPr lang="en-US" dirty="0"/>
            </a:br>
            <a:r>
              <a:rPr lang="en-US" dirty="0"/>
              <a:t>   </a:t>
            </a:r>
            <a:r>
              <a:rPr lang="en-US" dirty="0" smtClean="0"/>
              <a:t>set </a:t>
            </a:r>
            <a:r>
              <a:rPr lang="en-US" dirty="0" err="1"/>
              <a:t>rs</a:t>
            </a:r>
            <a:r>
              <a:rPr lang="en-US" dirty="0"/>
              <a:t> = </a:t>
            </a:r>
            <a:r>
              <a:rPr lang="en-US" dirty="0" err="1"/>
              <a:t>conn.execute</a:t>
            </a:r>
            <a:r>
              <a:rPr lang="en-US" dirty="0" smtClean="0"/>
              <a:t>(“SELECT * FROM </a:t>
            </a:r>
            <a:r>
              <a:rPr lang="en-US" dirty="0" err="1" smtClean="0"/>
              <a:t>sysobjects</a:t>
            </a:r>
            <a:r>
              <a:rPr lang="en-US" dirty="0" smtClean="0"/>
              <a:t>")</a:t>
            </a:r>
            <a:r>
              <a:rPr lang="en-US" dirty="0"/>
              <a:t>    </a:t>
            </a:r>
            <a:endParaRPr lang="en-US" dirty="0" smtClean="0"/>
          </a:p>
          <a:p>
            <a:pPr marL="0" indent="0">
              <a:buNone/>
            </a:pPr>
            <a:r>
              <a:rPr lang="en-US" dirty="0"/>
              <a:t> </a:t>
            </a:r>
            <a:r>
              <a:rPr lang="en-US" dirty="0" smtClean="0"/>
              <a:t>  do while not </a:t>
            </a:r>
            <a:r>
              <a:rPr lang="en-US" dirty="0" err="1" smtClean="0"/>
              <a:t>rs.eof</a:t>
            </a:r>
            <a:r>
              <a:rPr lang="en-US" dirty="0" smtClean="0"/>
              <a:t> </a:t>
            </a:r>
            <a:br>
              <a:rPr lang="en-US" dirty="0" smtClean="0"/>
            </a:br>
            <a:r>
              <a:rPr lang="en-US" dirty="0" smtClean="0"/>
              <a:t>      </a:t>
            </a:r>
            <a:r>
              <a:rPr lang="en-US" dirty="0" err="1" smtClean="0"/>
              <a:t>obj</a:t>
            </a:r>
            <a:r>
              <a:rPr lang="en-US" dirty="0" smtClean="0"/>
              <a:t> = </a:t>
            </a:r>
            <a:r>
              <a:rPr lang="en-US" dirty="0" err="1" smtClean="0"/>
              <a:t>rs</a:t>
            </a:r>
            <a:r>
              <a:rPr lang="en-US" dirty="0" smtClean="0"/>
              <a:t>(0)  </a:t>
            </a:r>
          </a:p>
          <a:p>
            <a:pPr marL="0" indent="0">
              <a:buNone/>
            </a:pPr>
            <a:r>
              <a:rPr lang="en-US" dirty="0"/>
              <a:t> </a:t>
            </a:r>
            <a:r>
              <a:rPr lang="en-US" dirty="0" smtClean="0"/>
              <a:t>     </a:t>
            </a:r>
            <a:r>
              <a:rPr lang="en-US" dirty="0" err="1" smtClean="0"/>
              <a:t>rs.movenext</a:t>
            </a:r>
            <a:r>
              <a:rPr lang="en-US" dirty="0" smtClean="0"/>
              <a:t> </a:t>
            </a:r>
            <a:br>
              <a:rPr lang="en-US" dirty="0" smtClean="0"/>
            </a:br>
            <a:r>
              <a:rPr lang="en-US" dirty="0" smtClean="0"/>
              <a:t>   loop </a:t>
            </a:r>
          </a:p>
          <a:p>
            <a:pPr marL="0" indent="0">
              <a:buNone/>
            </a:pPr>
            <a:r>
              <a:rPr lang="en-US" dirty="0" smtClean="0"/>
              <a:t>   </a:t>
            </a:r>
            <a:r>
              <a:rPr lang="en-US" dirty="0" err="1" smtClean="0"/>
              <a:t>Response.Write</a:t>
            </a:r>
            <a:r>
              <a:rPr lang="en-US" dirty="0" smtClean="0"/>
              <a:t>(“After The Bug”)</a:t>
            </a:r>
            <a:br>
              <a:rPr lang="en-US" dirty="0" smtClean="0"/>
            </a:br>
            <a:r>
              <a:rPr lang="en-US" dirty="0" smtClean="0"/>
              <a:t>%&gt; </a:t>
            </a:r>
          </a:p>
        </p:txBody>
      </p:sp>
    </p:spTree>
    <p:extLst>
      <p:ext uri="{BB962C8B-B14F-4D97-AF65-F5344CB8AC3E}">
        <p14:creationId xmlns:p14="http://schemas.microsoft.com/office/powerpoint/2010/main" val="1624549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“Web Forms”</a:t>
            </a:r>
            <a:endParaRPr lang="en-US" dirty="0"/>
          </a:p>
        </p:txBody>
      </p:sp>
      <p:sp>
        <p:nvSpPr>
          <p:cNvPr id="3" name="Content Placeholder 2"/>
          <p:cNvSpPr>
            <a:spLocks noGrp="1"/>
          </p:cNvSpPr>
          <p:nvPr>
            <p:ph idx="1"/>
          </p:nvPr>
        </p:nvSpPr>
        <p:spPr>
          <a:xfrm>
            <a:off x="152400" y="1600200"/>
            <a:ext cx="8915400" cy="4525963"/>
          </a:xfrm>
        </p:spPr>
        <p:txBody>
          <a:bodyPr/>
          <a:lstStyle/>
          <a:p>
            <a:pPr marL="0" indent="0">
              <a:buNone/>
            </a:pPr>
            <a:endParaRPr lang="en-US" dirty="0" smtClean="0"/>
          </a:p>
          <a:p>
            <a:pPr marL="0" indent="0">
              <a:buNone/>
            </a:pPr>
            <a:r>
              <a:rPr lang="en-US" dirty="0" smtClean="0"/>
              <a:t>&lt;input type=”hidden” name=”__VIEWSTATE” value=” aHR0cDovL3d3dy5jb2Rlcm9zZXR0YS5jb20vYmFsbHB1enpsZQ==” /&gt;</a:t>
            </a:r>
          </a:p>
          <a:p>
            <a:pPr marL="0" indent="0">
              <a:buNone/>
            </a:pPr>
            <a:endParaRPr lang="en-US" dirty="0"/>
          </a:p>
          <a:p>
            <a:pPr marL="0" indent="0">
              <a:buNone/>
            </a:pPr>
            <a:r>
              <a:rPr lang="en-US" dirty="0" smtClean="0"/>
              <a:t>button1.Click += button1_click(sender, </a:t>
            </a:r>
            <a:r>
              <a:rPr lang="en-US" dirty="0" err="1" smtClean="0"/>
              <a:t>eventArgs</a:t>
            </a:r>
            <a:r>
              <a:rPr lang="en-US" dirty="0" smtClean="0"/>
              <a:t>);</a:t>
            </a:r>
            <a:endParaRPr lang="en-US" dirty="0"/>
          </a:p>
        </p:txBody>
      </p:sp>
    </p:spTree>
    <p:extLst>
      <p:ext uri="{BB962C8B-B14F-4D97-AF65-F5344CB8AC3E}">
        <p14:creationId xmlns:p14="http://schemas.microsoft.com/office/powerpoint/2010/main" val="3649885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1 (March 2009)</a:t>
            </a:r>
            <a:endParaRPr lang="en-US" dirty="0"/>
          </a:p>
        </p:txBody>
      </p:sp>
      <p:pic>
        <p:nvPicPr>
          <p:cNvPr id="1026" name="Picture 2" descr="http://visualstudiomagazine.com/~/media/ECG/visualstudiomagazine/Images/2008/12/listingsID_582_0109vsm_F1WebApps_f1%20jpg.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525385"/>
            <a:ext cx="5467350" cy="46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085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2 (March 2010)</a:t>
            </a:r>
            <a:endParaRPr lang="en-US" dirty="0"/>
          </a:p>
        </p:txBody>
      </p:sp>
      <p:sp>
        <p:nvSpPr>
          <p:cNvPr id="3" name="Content Placeholder 2"/>
          <p:cNvSpPr>
            <a:spLocks noGrp="1"/>
          </p:cNvSpPr>
          <p:nvPr>
            <p:ph idx="1"/>
          </p:nvPr>
        </p:nvSpPr>
        <p:spPr/>
        <p:txBody>
          <a:bodyPr/>
          <a:lstStyle/>
          <a:p>
            <a:r>
              <a:rPr lang="en-US" dirty="0" smtClean="0"/>
              <a:t>Areas</a:t>
            </a:r>
          </a:p>
          <a:p>
            <a:r>
              <a:rPr lang="en-US" dirty="0" smtClean="0"/>
              <a:t>Strongly-typed Helpers</a:t>
            </a:r>
          </a:p>
          <a:p>
            <a:r>
              <a:rPr lang="en-US" dirty="0" smtClean="0"/>
              <a:t>Template Helpers</a:t>
            </a:r>
          </a:p>
          <a:p>
            <a:r>
              <a:rPr lang="en-US" dirty="0" smtClean="0"/>
              <a:t>Validation</a:t>
            </a:r>
          </a:p>
          <a:p>
            <a:endParaRPr lang="en-US" dirty="0"/>
          </a:p>
        </p:txBody>
      </p:sp>
      <p:sp>
        <p:nvSpPr>
          <p:cNvPr id="4" name="Rectangle 3"/>
          <p:cNvSpPr/>
          <p:nvPr/>
        </p:nvSpPr>
        <p:spPr>
          <a:xfrm rot="19915825">
            <a:off x="3088377" y="4396002"/>
            <a:ext cx="5636479" cy="923330"/>
          </a:xfrm>
          <a:prstGeom prst="rect">
            <a:avLst/>
          </a:prstGeom>
          <a:noFill/>
          <a:ln>
            <a:solidFill>
              <a:srgbClr val="FF0000"/>
            </a:solidFill>
            <a:prstDash val="lgDash"/>
          </a:ln>
        </p:spPr>
        <p:txBody>
          <a:bodyPr wrap="none" lIns="91440" tIns="45720" rIns="91440" bIns="45720">
            <a:spAutoFit/>
          </a:bodyPr>
          <a:lstStyle/>
          <a:p>
            <a:pPr algn="ctr"/>
            <a:r>
              <a:rPr lang="en-US" sz="54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Community-Driven</a:t>
            </a:r>
            <a:endParaRPr lang="en-US" sz="54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Tree>
    <p:extLst>
      <p:ext uri="{BB962C8B-B14F-4D97-AF65-F5344CB8AC3E}">
        <p14:creationId xmlns:p14="http://schemas.microsoft.com/office/powerpoint/2010/main" val="33196683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corporate10\users$\bsatrom\My Pictures\Microsoft Clip Organizer\j0433093.jpg"/>
          <p:cNvPicPr>
            <a:picLocks noChangeAspect="1" noChangeArrowheads="1"/>
          </p:cNvPicPr>
          <p:nvPr/>
        </p:nvPicPr>
        <p:blipFill>
          <a:blip r:embed="rId2" cstate="print"/>
          <a:srcRect/>
          <a:stretch>
            <a:fillRect/>
          </a:stretch>
        </p:blipFill>
        <p:spPr bwMode="auto">
          <a:xfrm>
            <a:off x="0" y="0"/>
            <a:ext cx="10287000" cy="6858000"/>
          </a:xfrm>
          <a:prstGeom prst="rect">
            <a:avLst/>
          </a:prstGeom>
          <a:noFill/>
          <a:ln w="9525">
            <a:noFill/>
            <a:miter lim="800000"/>
            <a:headEnd/>
            <a:tailEnd/>
          </a:ln>
        </p:spPr>
      </p:pic>
      <p:sp>
        <p:nvSpPr>
          <p:cNvPr id="2" name="Title 1"/>
          <p:cNvSpPr>
            <a:spLocks noGrp="1"/>
          </p:cNvSpPr>
          <p:nvPr>
            <p:ph type="title"/>
          </p:nvPr>
        </p:nvSpPr>
        <p:spPr>
          <a:xfrm>
            <a:off x="-1600200" y="4495800"/>
            <a:ext cx="8229600" cy="1143000"/>
          </a:xfrm>
        </p:spPr>
        <p:txBody>
          <a:bodyPr>
            <a:normAutofit/>
          </a:bodyPr>
          <a:lstStyle/>
          <a:p>
            <a:r>
              <a:rPr lang="en-US" dirty="0" smtClean="0">
                <a:solidFill>
                  <a:schemeClr val="bg1"/>
                </a:solidFill>
              </a:rPr>
              <a:t>What’s Next?</a:t>
            </a:r>
            <a:endParaRPr lang="en-US" dirty="0">
              <a:solidFill>
                <a:schemeClr val="bg1"/>
              </a:solidFill>
            </a:endParaRPr>
          </a:p>
        </p:txBody>
      </p:sp>
    </p:spTree>
    <p:extLst>
      <p:ext uri="{BB962C8B-B14F-4D97-AF65-F5344CB8AC3E}">
        <p14:creationId xmlns:p14="http://schemas.microsoft.com/office/powerpoint/2010/main" val="42267580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1455</TotalTime>
  <Words>420</Words>
  <Application>Microsoft Office PowerPoint</Application>
  <PresentationFormat>On-screen Show (4:3)</PresentationFormat>
  <Paragraphs>123</Paragraphs>
  <Slides>31</Slides>
  <Notes>14</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The Next Web</vt:lpstr>
      <vt:lpstr>About Me</vt:lpstr>
      <vt:lpstr>A Brief History of Time</vt:lpstr>
      <vt:lpstr>ASP “Classic”</vt:lpstr>
      <vt:lpstr>ASP.NET “Web Forms”</vt:lpstr>
      <vt:lpstr>MVC 1 (March 2009)</vt:lpstr>
      <vt:lpstr>MVC 2 (March 2010)</vt:lpstr>
      <vt:lpstr>What’s Next?</vt:lpstr>
      <vt:lpstr>Better experiences for professionals</vt:lpstr>
      <vt:lpstr>MVC 3 (Late 2010)</vt:lpstr>
      <vt:lpstr>Razor</vt:lpstr>
      <vt:lpstr>MVC 3 Demo ::  Razor, DI, Filters and Validation</vt:lpstr>
      <vt:lpstr>An appealing story for hobbyists</vt:lpstr>
      <vt:lpstr>Are all developers the same?</vt:lpstr>
      <vt:lpstr>Who Develops for the web?</vt:lpstr>
      <vt:lpstr>Three Types Of Web Developers  (at least)</vt:lpstr>
      <vt:lpstr>Application Developers</vt:lpstr>
      <vt:lpstr>Site Developers</vt:lpstr>
      <vt:lpstr>Page Developers</vt:lpstr>
      <vt:lpstr>Skills and Goals..</vt:lpstr>
      <vt:lpstr>Microsoft WebMatrix</vt:lpstr>
      <vt:lpstr>Microsoft WebMatrix</vt:lpstr>
      <vt:lpstr>IIS Express</vt:lpstr>
      <vt:lpstr>SQL Compact Edition</vt:lpstr>
      <vt:lpstr>ASP.NET Web Pages  With Razor Syntax</vt:lpstr>
      <vt:lpstr>IDE</vt:lpstr>
      <vt:lpstr>WebMatrix Demo ::  SiliconBakery</vt:lpstr>
      <vt:lpstr>Enabling the next step…</vt:lpstr>
      <vt:lpstr>Resources</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Next Web</dc:title>
  <dc:creator>Brandon Satrom</dc:creator>
  <cp:lastModifiedBy>Brandon Satrom</cp:lastModifiedBy>
  <cp:revision>47</cp:revision>
  <dcterms:created xsi:type="dcterms:W3CDTF">2010-08-23T00:53:31Z</dcterms:created>
  <dcterms:modified xsi:type="dcterms:W3CDTF">2010-09-08T14:12:03Z</dcterms:modified>
</cp:coreProperties>
</file>